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2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3d3992dfb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3d3992dfb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3d3992dfb4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3d3992dfb4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3d3992dfb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3d3992dfb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3d3992dfb4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3d3992dfb4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There are not many pure kotlin loggers  -  L4J, SLFJ, Flogger</a:t>
            </a:r>
            <a:br>
              <a:rPr lang="en-GB"/>
            </a:br>
            <a:r>
              <a:rPr lang="en-GB"/>
              <a:t>Options are to create own logging framework or use </a:t>
            </a:r>
            <a:r>
              <a:rPr lang="en-GB"/>
              <a:t>existing</a:t>
            </a:r>
            <a:r>
              <a:rPr lang="en-GB"/>
              <a:t> meh loggers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Log Levels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Verbose - Application  events: </a:t>
            </a:r>
            <a:r>
              <a:rPr lang="en-GB"/>
              <a:t>button</a:t>
            </a:r>
            <a:r>
              <a:rPr lang="en-GB"/>
              <a:t> clicks, text box states, etc - on device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Debug - Localized section. Eg working on a new feature and want to  investigate behaviour - can push on edge cases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Info - General information: action  was taken, screen was openned - stream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Warn - Handled erexeptions: eg: network failures, missing config files, permissions revokes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Error - </a:t>
            </a:r>
            <a:r>
              <a:rPr lang="en-GB"/>
              <a:t>upheld</a:t>
            </a:r>
            <a:r>
              <a:rPr lang="en-GB"/>
              <a:t> exeptions: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- Things not supposed to happen: Eg </a:t>
            </a:r>
            <a:r>
              <a:rPr lang="en-GB"/>
              <a:t>incompatibility</a:t>
            </a:r>
            <a:r>
              <a:rPr lang="en-GB"/>
              <a:t> with OS version,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Logging libraries for KMM = Klogger, Napier Apollo GraphQl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3d3992dfb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3d3992dfb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3d3992dfb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3d3992dfb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3d3992dfb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3d3992dfb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3d3992dfb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3d3992dfb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There are not many pure kotlin loggers  -  L4J, SLFJ, Flogger</a:t>
            </a:r>
            <a:br>
              <a:rPr lang="en-GB"/>
            </a:br>
            <a:r>
              <a:rPr lang="en-GB"/>
              <a:t>Options are to create own logging framework or use existing meh loggers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Log Levels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Verbose - Application  events: button clicks, text box states, etc - on device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Debug - Localized section. Eg working on a new feature and want to  investigate behaviour - can push on edge cases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Info - General information: action  was taken, screen was openned - stream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Warn - Handled erexeptions: eg: network failures, missing config files, permissions revokes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Error - upheld exeptions: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Critical - Things not supposed to happen: Eg incompatibility with OS version,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Platform libraries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Eg, Volley - Logging, Obfuscation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Java Classes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Eg Retrofit , Okhttp - Contain Java Code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jpg"/><Relationship Id="rId4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Networking</a:t>
            </a:r>
            <a:r>
              <a:rPr lang="en-GB"/>
              <a:t> </a:t>
            </a:r>
            <a:br>
              <a:rPr lang="en-GB"/>
            </a:br>
            <a:r>
              <a:rPr lang="en-GB"/>
              <a:t>&amp; Logging in KMM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447250" y="4135625"/>
            <a:ext cx="3107400" cy="6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Oliver Muthomi - @muthomi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6"/>
          <p:cNvSpPr txBox="1"/>
          <p:nvPr>
            <p:ph type="title"/>
          </p:nvPr>
        </p:nvSpPr>
        <p:spPr>
          <a:xfrm>
            <a:off x="1033450" y="2264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800"/>
              <a:t>KTOR - Client</a:t>
            </a:r>
            <a:endParaRPr sz="3800"/>
          </a:p>
        </p:txBody>
      </p:sp>
      <p:pic>
        <p:nvPicPr>
          <p:cNvPr id="295" name="Google Shape;2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150" y="977375"/>
            <a:ext cx="5656474" cy="407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26"/>
          <p:cNvSpPr txBox="1"/>
          <p:nvPr>
            <p:ph idx="1" type="body"/>
          </p:nvPr>
        </p:nvSpPr>
        <p:spPr>
          <a:xfrm>
            <a:off x="6712125" y="4351700"/>
            <a:ext cx="2727600" cy="59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-GB" sz="1400"/>
              <a:t>Add  Dependencies</a:t>
            </a:r>
            <a:endParaRPr i="1"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"/>
          <p:cNvSpPr txBox="1"/>
          <p:nvPr>
            <p:ph type="title"/>
          </p:nvPr>
        </p:nvSpPr>
        <p:spPr>
          <a:xfrm>
            <a:off x="1033450" y="2264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800"/>
              <a:t>KTOR - Client</a:t>
            </a:r>
            <a:endParaRPr sz="3800"/>
          </a:p>
        </p:txBody>
      </p:sp>
      <p:sp>
        <p:nvSpPr>
          <p:cNvPr id="302" name="Google Shape;302;p27"/>
          <p:cNvSpPr txBox="1"/>
          <p:nvPr>
            <p:ph idx="1" type="body"/>
          </p:nvPr>
        </p:nvSpPr>
        <p:spPr>
          <a:xfrm>
            <a:off x="6733250" y="4203825"/>
            <a:ext cx="2727600" cy="59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-GB" sz="1400"/>
              <a:t>Initialize a </a:t>
            </a:r>
            <a:r>
              <a:rPr b="1" i="1" lang="en-GB" sz="1400"/>
              <a:t>networking</a:t>
            </a:r>
            <a:r>
              <a:rPr b="1" i="1" lang="en-GB" sz="1400"/>
              <a:t> client</a:t>
            </a:r>
            <a:endParaRPr i="1" sz="1200"/>
          </a:p>
        </p:txBody>
      </p:sp>
      <p:pic>
        <p:nvPicPr>
          <p:cNvPr id="303" name="Google Shape;30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50" y="677125"/>
            <a:ext cx="6163302" cy="4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8"/>
          <p:cNvSpPr txBox="1"/>
          <p:nvPr>
            <p:ph type="title"/>
          </p:nvPr>
        </p:nvSpPr>
        <p:spPr>
          <a:xfrm>
            <a:off x="1033450" y="2264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800"/>
              <a:t>KTOR - Client</a:t>
            </a:r>
            <a:endParaRPr sz="3800"/>
          </a:p>
        </p:txBody>
      </p:sp>
      <p:sp>
        <p:nvSpPr>
          <p:cNvPr id="309" name="Google Shape;309;p28"/>
          <p:cNvSpPr txBox="1"/>
          <p:nvPr>
            <p:ph idx="1" type="body"/>
          </p:nvPr>
        </p:nvSpPr>
        <p:spPr>
          <a:xfrm>
            <a:off x="7267375" y="4013725"/>
            <a:ext cx="2727600" cy="59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-GB" sz="1400"/>
              <a:t>Set Up An `SDK`</a:t>
            </a:r>
            <a:endParaRPr i="1" sz="1200"/>
          </a:p>
        </p:txBody>
      </p:sp>
      <p:pic>
        <p:nvPicPr>
          <p:cNvPr id="310" name="Google Shape;31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925" y="972825"/>
            <a:ext cx="6428447" cy="3760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9"/>
          <p:cNvSpPr txBox="1"/>
          <p:nvPr>
            <p:ph type="title"/>
          </p:nvPr>
        </p:nvSpPr>
        <p:spPr>
          <a:xfrm>
            <a:off x="1033450" y="2264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800"/>
              <a:t>KTOR - Client</a:t>
            </a:r>
            <a:endParaRPr sz="3800"/>
          </a:p>
        </p:txBody>
      </p:sp>
      <p:sp>
        <p:nvSpPr>
          <p:cNvPr id="316" name="Google Shape;316;p29"/>
          <p:cNvSpPr txBox="1"/>
          <p:nvPr>
            <p:ph idx="1" type="body"/>
          </p:nvPr>
        </p:nvSpPr>
        <p:spPr>
          <a:xfrm>
            <a:off x="7098400" y="4203825"/>
            <a:ext cx="2727600" cy="59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-GB" sz="1400"/>
              <a:t>Make Network Requests</a:t>
            </a:r>
            <a:endParaRPr i="1" sz="1200"/>
          </a:p>
        </p:txBody>
      </p:sp>
      <p:pic>
        <p:nvPicPr>
          <p:cNvPr id="317" name="Google Shape;3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000" y="874600"/>
            <a:ext cx="6857001" cy="426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/>
          <p:nvPr>
            <p:ph type="title"/>
          </p:nvPr>
        </p:nvSpPr>
        <p:spPr>
          <a:xfrm>
            <a:off x="1767150" y="1273500"/>
            <a:ext cx="5609700" cy="259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0"/>
              <a:t>weu</a:t>
            </a:r>
            <a:r>
              <a:rPr lang="en-GB" sz="10000"/>
              <a:t>H..</a:t>
            </a:r>
            <a:endParaRPr sz="10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1"/>
          <p:cNvSpPr txBox="1"/>
          <p:nvPr>
            <p:ph type="title"/>
          </p:nvPr>
        </p:nvSpPr>
        <p:spPr>
          <a:xfrm>
            <a:off x="1033450" y="22647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800"/>
              <a:t>KTOR - Client</a:t>
            </a:r>
            <a:endParaRPr sz="3800"/>
          </a:p>
        </p:txBody>
      </p:sp>
      <p:sp>
        <p:nvSpPr>
          <p:cNvPr id="328" name="Google Shape;328;p31"/>
          <p:cNvSpPr txBox="1"/>
          <p:nvPr>
            <p:ph idx="1" type="body"/>
          </p:nvPr>
        </p:nvSpPr>
        <p:spPr>
          <a:xfrm>
            <a:off x="7525975" y="4098225"/>
            <a:ext cx="2727600" cy="59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i="1" lang="en-GB" sz="1400"/>
              <a:t>Testing</a:t>
            </a:r>
            <a:r>
              <a:rPr b="1" i="1" lang="en-GB" sz="1400"/>
              <a:t> Requests</a:t>
            </a:r>
            <a:endParaRPr i="1" sz="1200"/>
          </a:p>
        </p:txBody>
      </p:sp>
      <p:pic>
        <p:nvPicPr>
          <p:cNvPr id="329" name="Google Shape;3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9400" y="824963"/>
            <a:ext cx="6699356" cy="401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2"/>
          <p:cNvSpPr txBox="1"/>
          <p:nvPr>
            <p:ph type="title"/>
          </p:nvPr>
        </p:nvSpPr>
        <p:spPr>
          <a:xfrm>
            <a:off x="645300" y="1833775"/>
            <a:ext cx="3063300" cy="97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Bye!!</a:t>
            </a:r>
            <a:endParaRPr sz="3800"/>
          </a:p>
        </p:txBody>
      </p:sp>
      <p:sp>
        <p:nvSpPr>
          <p:cNvPr id="335" name="Google Shape;335;p32"/>
          <p:cNvSpPr txBox="1"/>
          <p:nvPr>
            <p:ph idx="1" type="body"/>
          </p:nvPr>
        </p:nvSpPr>
        <p:spPr>
          <a:xfrm>
            <a:off x="645300" y="4454700"/>
            <a:ext cx="5282100" cy="46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i="1" lang="en-GB" sz="700">
                <a:latin typeface="Arial"/>
                <a:ea typeface="Arial"/>
                <a:cs typeface="Arial"/>
                <a:sym typeface="Arial"/>
              </a:rPr>
              <a:t>* </a:t>
            </a:r>
            <a:r>
              <a:rPr i="1" lang="en-GB" sz="700">
                <a:latin typeface="Arial"/>
                <a:ea typeface="Arial"/>
                <a:cs typeface="Arial"/>
                <a:sym typeface="Arial"/>
              </a:rPr>
              <a:t>Code snippets provided in this presentation have been simplified for ease of understanding</a:t>
            </a:r>
            <a:endParaRPr i="1" sz="700"/>
          </a:p>
        </p:txBody>
      </p:sp>
      <p:grpSp>
        <p:nvGrpSpPr>
          <p:cNvPr id="336" name="Google Shape;336;p32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37" name="Google Shape;337;p3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5" name="Google Shape;345;p32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2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7" name="Google Shape;347;p32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48" name="Google Shape;348;p32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2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2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2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2" name="Google Shape;352;p32"/>
          <p:cNvPicPr preferRelativeResize="0"/>
          <p:nvPr/>
        </p:nvPicPr>
        <p:blipFill rotWithShape="1">
          <a:blip r:embed="rId4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2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4" name="Google Shape;354;p32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55" name="Google Shape;355;p32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2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59" name="Google Shape;359;p32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60" name="Google Shape;360;p32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" name="Google Shape;361;p32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62" name="Google Shape;362;p32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2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" name="Google Shape;366;p32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67" name="Google Shape;367;p32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8" name="Google Shape;368;p32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69" name="Google Shape;369;p32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32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71" name="Google Shape;371;p32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72" name="Google Shape;372;p32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73" name="Google Shape;373;p32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2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2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2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81" name="Google Shape;381;p32"/>
          <p:cNvPicPr preferRelativeResize="0"/>
          <p:nvPr/>
        </p:nvPicPr>
        <p:blipFill rotWithShape="1">
          <a:blip r:embed="rId4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056725" y="368675"/>
            <a:ext cx="7109700" cy="8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Logging</a:t>
            </a:r>
            <a:endParaRPr sz="3800"/>
          </a:p>
        </p:txBody>
      </p:sp>
      <p:sp>
        <p:nvSpPr>
          <p:cNvPr id="235" name="Google Shape;235;p18"/>
          <p:cNvSpPr txBox="1"/>
          <p:nvPr/>
        </p:nvSpPr>
        <p:spPr>
          <a:xfrm>
            <a:off x="1056725" y="1565400"/>
            <a:ext cx="3018300" cy="22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Why should you care</a:t>
            </a:r>
            <a:b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b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Log Levels</a:t>
            </a: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Logging In KMM</a:t>
            </a: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9250" y="1565398"/>
            <a:ext cx="7764475" cy="388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052550" y="2269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Logging With Kermit</a:t>
            </a:r>
            <a:endParaRPr sz="3800"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6679575" y="4037075"/>
            <a:ext cx="2727600" cy="9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400"/>
              <a:t>Add kermit dependency</a:t>
            </a:r>
            <a:endParaRPr b="1" i="1"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-GB" sz="1200"/>
              <a:t>https://github.com/touchlab/Kermit</a:t>
            </a:r>
            <a:endParaRPr i="1" sz="1200"/>
          </a:p>
        </p:txBody>
      </p:sp>
      <p:pic>
        <p:nvPicPr>
          <p:cNvPr id="243" name="Google Shape;2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100" y="947925"/>
            <a:ext cx="6105874" cy="412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052550" y="2269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Logging With Kermit</a:t>
            </a:r>
            <a:endParaRPr sz="3800"/>
          </a:p>
        </p:txBody>
      </p:sp>
      <p:sp>
        <p:nvSpPr>
          <p:cNvPr id="249" name="Google Shape;249;p20"/>
          <p:cNvSpPr txBox="1"/>
          <p:nvPr>
            <p:ph idx="1" type="body"/>
          </p:nvPr>
        </p:nvSpPr>
        <p:spPr>
          <a:xfrm>
            <a:off x="6679575" y="4037075"/>
            <a:ext cx="2727600" cy="9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400"/>
              <a:t>Create / Customize Logger</a:t>
            </a:r>
            <a:endParaRPr b="1" i="1"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-GB" sz="1200"/>
              <a:t>https://github.com/touchlab/Kermit</a:t>
            </a:r>
            <a:endParaRPr i="1" sz="1200"/>
          </a:p>
        </p:txBody>
      </p:sp>
      <p:pic>
        <p:nvPicPr>
          <p:cNvPr id="250" name="Google Shape;2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725" y="645650"/>
            <a:ext cx="6583152" cy="44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>
            <p:ph type="title"/>
          </p:nvPr>
        </p:nvSpPr>
        <p:spPr>
          <a:xfrm>
            <a:off x="1052550" y="2269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Logging With Kermit</a:t>
            </a:r>
            <a:endParaRPr sz="3800"/>
          </a:p>
        </p:txBody>
      </p:sp>
      <p:sp>
        <p:nvSpPr>
          <p:cNvPr id="256" name="Google Shape;256;p21"/>
          <p:cNvSpPr txBox="1"/>
          <p:nvPr>
            <p:ph idx="1" type="body"/>
          </p:nvPr>
        </p:nvSpPr>
        <p:spPr>
          <a:xfrm>
            <a:off x="6679575" y="4037075"/>
            <a:ext cx="2727600" cy="9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400"/>
              <a:t>Log Events</a:t>
            </a:r>
            <a:endParaRPr b="1" i="1"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-GB" sz="1200"/>
              <a:t>https://github.com/touchlab/Kermit</a:t>
            </a:r>
            <a:endParaRPr i="1" sz="1200"/>
          </a:p>
        </p:txBody>
      </p:sp>
      <p:pic>
        <p:nvPicPr>
          <p:cNvPr id="257" name="Google Shape;2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700" y="965475"/>
            <a:ext cx="6374779" cy="3336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2"/>
          <p:cNvSpPr txBox="1"/>
          <p:nvPr>
            <p:ph type="title"/>
          </p:nvPr>
        </p:nvSpPr>
        <p:spPr>
          <a:xfrm>
            <a:off x="1052550" y="2269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Logging With Kermit</a:t>
            </a:r>
            <a:endParaRPr sz="3800"/>
          </a:p>
        </p:txBody>
      </p:sp>
      <p:sp>
        <p:nvSpPr>
          <p:cNvPr id="263" name="Google Shape;263;p22"/>
          <p:cNvSpPr txBox="1"/>
          <p:nvPr>
            <p:ph idx="1" type="body"/>
          </p:nvPr>
        </p:nvSpPr>
        <p:spPr>
          <a:xfrm>
            <a:off x="6670375" y="4110650"/>
            <a:ext cx="2727600" cy="9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1400"/>
              <a:t>Log Streaming</a:t>
            </a:r>
            <a:endParaRPr b="1" i="1"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i="1" lang="en-GB" sz="1200"/>
              <a:t>https://github.com/touchlab/Kermit</a:t>
            </a:r>
            <a:endParaRPr i="1" sz="1200"/>
          </a:p>
        </p:txBody>
      </p:sp>
      <p:pic>
        <p:nvPicPr>
          <p:cNvPr id="264" name="Google Shape;26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550" y="1141025"/>
            <a:ext cx="6374779" cy="279207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>
            <p:ph type="title"/>
          </p:nvPr>
        </p:nvSpPr>
        <p:spPr>
          <a:xfrm>
            <a:off x="1056725" y="244000"/>
            <a:ext cx="7109700" cy="8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Networking</a:t>
            </a:r>
            <a:endParaRPr sz="3800"/>
          </a:p>
        </p:txBody>
      </p:sp>
      <p:sp>
        <p:nvSpPr>
          <p:cNvPr id="270" name="Google Shape;270;p23"/>
          <p:cNvSpPr txBox="1"/>
          <p:nvPr/>
        </p:nvSpPr>
        <p:spPr>
          <a:xfrm>
            <a:off x="1056725" y="1098400"/>
            <a:ext cx="4023300" cy="355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Why network is important</a:t>
            </a:r>
            <a:b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2100">
                <a:solidFill>
                  <a:srgbClr val="E7E7E7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GB" sz="2100">
                <a:solidFill>
                  <a:srgbClr val="E7E7E7"/>
                </a:solidFill>
                <a:latin typeface="Montserrat"/>
                <a:ea typeface="Montserrat"/>
                <a:cs typeface="Montserrat"/>
                <a:sym typeface="Montserrat"/>
              </a:rPr>
              <a:t>Why  not </a:t>
            </a:r>
            <a:r>
              <a:rPr lang="en-GB" sz="2100">
                <a:solidFill>
                  <a:srgbClr val="E7E7E7"/>
                </a:solidFill>
                <a:latin typeface="Montserrat"/>
                <a:ea typeface="Montserrat"/>
                <a:cs typeface="Montserrat"/>
                <a:sym typeface="Montserrat"/>
              </a:rPr>
              <a:t>retrofit ¯\_(ツ)_/¯</a:t>
            </a:r>
            <a:endParaRPr sz="2100">
              <a:solidFill>
                <a:srgbClr val="E7E7E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KTor</a:t>
            </a: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Testing</a:t>
            </a: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71" name="Google Shape;2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0825" y="788113"/>
            <a:ext cx="7183327" cy="4940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>
            <p:ph type="title"/>
          </p:nvPr>
        </p:nvSpPr>
        <p:spPr>
          <a:xfrm>
            <a:off x="1213000" y="557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Types of Networking Events</a:t>
            </a:r>
            <a:endParaRPr sz="3800"/>
          </a:p>
        </p:txBody>
      </p:sp>
      <p:sp>
        <p:nvSpPr>
          <p:cNvPr id="277" name="Google Shape;277;p24"/>
          <p:cNvSpPr txBox="1"/>
          <p:nvPr/>
        </p:nvSpPr>
        <p:spPr>
          <a:xfrm>
            <a:off x="1213000" y="15299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8" name="Google Shape;278;p24"/>
          <p:cNvSpPr txBox="1"/>
          <p:nvPr>
            <p:ph idx="1" type="body"/>
          </p:nvPr>
        </p:nvSpPr>
        <p:spPr>
          <a:xfrm>
            <a:off x="1945900" y="1255400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Rest</a:t>
            </a:r>
            <a:endParaRPr sz="4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79" name="Google Shape;279;p24"/>
          <p:cNvSpPr txBox="1"/>
          <p:nvPr/>
        </p:nvSpPr>
        <p:spPr>
          <a:xfrm>
            <a:off x="1213000" y="2778806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0" name="Google Shape;280;p24"/>
          <p:cNvSpPr txBox="1"/>
          <p:nvPr>
            <p:ph idx="1" type="body"/>
          </p:nvPr>
        </p:nvSpPr>
        <p:spPr>
          <a:xfrm>
            <a:off x="1945900" y="2504188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Stream Events</a:t>
            </a:r>
            <a:endParaRPr sz="4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1" name="Google Shape;281;p24"/>
          <p:cNvSpPr txBox="1"/>
          <p:nvPr/>
        </p:nvSpPr>
        <p:spPr>
          <a:xfrm>
            <a:off x="1213000" y="40275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82" name="Google Shape;282;p24"/>
          <p:cNvSpPr txBox="1"/>
          <p:nvPr>
            <p:ph idx="1" type="body"/>
          </p:nvPr>
        </p:nvSpPr>
        <p:spPr>
          <a:xfrm>
            <a:off x="1945900" y="37529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GraphQl</a:t>
            </a:r>
            <a:endParaRPr sz="4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5"/>
          <p:cNvSpPr txBox="1"/>
          <p:nvPr>
            <p:ph type="title"/>
          </p:nvPr>
        </p:nvSpPr>
        <p:spPr>
          <a:xfrm>
            <a:off x="992800" y="393750"/>
            <a:ext cx="7720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800"/>
              <a:t>Limitations Of Reftrofit </a:t>
            </a:r>
            <a:r>
              <a:rPr lang="en-GB" sz="2500"/>
              <a:t>(&amp; Others)</a:t>
            </a:r>
            <a:endParaRPr sz="2500"/>
          </a:p>
        </p:txBody>
      </p:sp>
      <p:sp>
        <p:nvSpPr>
          <p:cNvPr id="288" name="Google Shape;288;p25"/>
          <p:cNvSpPr txBox="1"/>
          <p:nvPr>
            <p:ph idx="1" type="body"/>
          </p:nvPr>
        </p:nvSpPr>
        <p:spPr>
          <a:xfrm>
            <a:off x="2334125" y="1307850"/>
            <a:ext cx="5632800" cy="1004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ourier New"/>
              <a:buChar char="-"/>
            </a:pPr>
            <a:r>
              <a:rPr lang="en-GB" sz="2700">
                <a:latin typeface="Courier New"/>
                <a:ea typeface="Courier New"/>
                <a:cs typeface="Courier New"/>
                <a:sym typeface="Courier New"/>
              </a:rPr>
              <a:t>Dependence</a:t>
            </a:r>
            <a:r>
              <a:rPr lang="en-GB" sz="2700">
                <a:latin typeface="Courier New"/>
                <a:ea typeface="Courier New"/>
                <a:cs typeface="Courier New"/>
                <a:sym typeface="Courier New"/>
              </a:rPr>
              <a:t> On Platform APIs &amp;  Libraries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5"/>
          <p:cNvSpPr txBox="1"/>
          <p:nvPr>
            <p:ph idx="1" type="body"/>
          </p:nvPr>
        </p:nvSpPr>
        <p:spPr>
          <a:xfrm>
            <a:off x="3637725" y="2571650"/>
            <a:ext cx="5632800" cy="1004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Courier New"/>
              <a:buChar char="-"/>
            </a:pPr>
            <a:r>
              <a:rPr lang="en-GB" sz="2700">
                <a:latin typeface="Courier New"/>
                <a:ea typeface="Courier New"/>
                <a:cs typeface="Courier New"/>
                <a:sym typeface="Courier New"/>
              </a:rPr>
              <a:t>Java Classes</a:t>
            </a:r>
            <a:endParaRPr sz="2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